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59" r:id="rId4"/>
    <p:sldId id="260" r:id="rId5"/>
    <p:sldId id="274" r:id="rId6"/>
    <p:sldId id="277" r:id="rId7"/>
    <p:sldId id="263" r:id="rId8"/>
    <p:sldId id="270" r:id="rId9"/>
    <p:sldId id="279" r:id="rId10"/>
    <p:sldId id="264" r:id="rId11"/>
    <p:sldId id="265" r:id="rId12"/>
    <p:sldId id="273" r:id="rId13"/>
    <p:sldId id="266" r:id="rId14"/>
    <p:sldId id="261" r:id="rId15"/>
    <p:sldId id="268" r:id="rId16"/>
    <p:sldId id="271" r:id="rId17"/>
    <p:sldId id="272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43"/>
    <a:srgbClr val="002855"/>
    <a:srgbClr val="EA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9048" autoAdjust="0"/>
  </p:normalViewPr>
  <p:slideViewPr>
    <p:cSldViewPr snapToGrid="0">
      <p:cViewPr>
        <p:scale>
          <a:sx n="70" d="100"/>
          <a:sy n="70" d="100"/>
        </p:scale>
        <p:origin x="669" y="2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EAA8B-7450-40B8-A424-5CFC381A2E94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CF88E-D41C-4747-8D0E-C809B9E7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1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wrote a paper in which I simulate the effect of different HEMP electric field waveforms on a synthetic grid and compare the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CF88E-D41C-4747-8D0E-C809B9E798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59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on some important concepts that you need to understand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CF88E-D41C-4747-8D0E-C809B9E798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1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flow chart gives you a sense of what happens during a high altitude electromagnetic pulse.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CF88E-D41C-4747-8D0E-C809B9E798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68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CF88E-D41C-4747-8D0E-C809B9E798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37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CF88E-D41C-4747-8D0E-C809B9E798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70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CF88E-D41C-4747-8D0E-C809B9E798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4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ABD7-2B3C-4DC9-A467-2375BDBE7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1CF22-E9C8-4803-872E-D56394E22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7F5E4-1441-42FF-86B7-8BC1E966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F5DD-F2C8-4ED7-902A-D0992DF1BD18}" type="datetimeFigureOut">
              <a:rPr lang="en-US" smtClean="0"/>
              <a:t>9/10/2018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F96CA-B952-4D92-8F1E-7C46CE5B2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493CF-0D87-48AD-B021-F90C344B8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6039-18BE-4D6F-AFA9-353630799A2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CAFB4C-EEE6-4333-91B6-E35A66E375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835" y="5912754"/>
            <a:ext cx="1290305" cy="9318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F7473E-FFBC-4EA7-B992-F9B6E89414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88736"/>
            <a:ext cx="963444" cy="9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7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FBF7C-CA72-4425-8B33-86125924C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DD9A5-D184-439B-B2DC-EA4CDF4EB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4927C-02DF-4616-B244-6F34561B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F5DD-F2C8-4ED7-902A-D0992DF1BD1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11CBA-0537-404C-884F-C872F4279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D79FC-A3A6-4E9F-B43C-4FBDF4E5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6039-18BE-4D6F-AFA9-35363079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5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C9D798-8C59-46FB-8BA3-41BFBB64E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F6F84-0810-4B82-B006-96E9FB51C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C9177-D671-4E6D-BA99-4EEB22ACF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F5DD-F2C8-4ED7-902A-D0992DF1BD1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040CA-72F6-4D18-B4DE-505578605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A5E87-76EA-4E21-8F47-5A47D579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6039-18BE-4D6F-AFA9-35363079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1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7C7D-68A6-4095-930E-CAC4117C0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56D78-D9E2-4DFD-B045-B67A9B313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4C39A-CE9E-4259-B712-E3B8E654A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F5DD-F2C8-4ED7-902A-D0992DF1BD1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B24CD-4E35-4596-AA81-6BEC249E9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3C029-34D3-4190-91A1-0876EE122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6039-18BE-4D6F-AFA9-35363079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2CAB9-A0F9-436B-AAFE-25C8D75C1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FAC44-C5F7-45C5-BF94-3D20C4AFF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62C72-6D64-4C29-9219-37663A811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F5DD-F2C8-4ED7-902A-D0992DF1BD1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5FE0C-D63B-4DB5-A41C-6F466F7BC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139D4-C8FF-402D-BD7E-EBBA47902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6039-18BE-4D6F-AFA9-35363079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2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D48BC-3346-41A5-BCB9-77BE510C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63B8D-FA7F-465C-BCF7-7D670C4F0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F0DB8-6CEC-4604-AE33-1042E836B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32E33-E216-40EE-8F47-39EB7672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F5DD-F2C8-4ED7-902A-D0992DF1BD1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B58D2-B456-4B13-BEAC-CD544E755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D4065-8C53-4E96-A8C7-6CC4B5C2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6039-18BE-4D6F-AFA9-35363079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8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88230-D116-4B9C-ADE6-F60A2AA3B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215C7-A655-41FD-BBC7-A6BEB3217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23640-4B1C-45D6-93B3-D34DEE5BD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FB16B-D444-40A9-B15B-776AD5D23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4DA139-0284-447A-BF77-6FE95B0C31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F040E-E7B1-43F2-873A-924E4EF5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F5DD-F2C8-4ED7-902A-D0992DF1BD1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A34743-6177-4028-8BC9-49D3002BE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DDCC26-880B-4AA7-B88E-603E20015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6039-18BE-4D6F-AFA9-35363079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9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A1EA7-A229-4037-8212-0A229F913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A4D0B5-A009-47F4-80D6-39554CF0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F5DD-F2C8-4ED7-902A-D0992DF1BD1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787F57-E3EA-4C5A-86FD-23EECC76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505C0-A5F7-4CC8-BC12-0037590FF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6039-18BE-4D6F-AFA9-35363079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0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9A663C-E445-4501-BD64-80DC3BA4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F5DD-F2C8-4ED7-902A-D0992DF1BD1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FF060-9412-467E-9FA1-B7C7D8E5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26394-A55F-4709-893B-37A9EC17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6039-18BE-4D6F-AFA9-35363079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AF0EC-A42B-4AFF-B1D1-4F66CBB93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A0448-81B8-45A8-B94B-75E778CED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35CE3-0E62-48F9-95DE-0E6F1AD8B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B9A26-283E-4B67-8DDB-20FBA400E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F5DD-F2C8-4ED7-902A-D0992DF1BD1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BB476-F1F1-4887-97CD-035864027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B9F3C-325D-4A2F-BD75-2EFDF0217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6039-18BE-4D6F-AFA9-35363079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7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E9627-59C9-472B-8686-0530FC624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65A106-C85C-442B-8796-BE8CABEC63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352C8-289B-4A46-8121-965A1012C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08C71-5BA5-479B-AB4B-CAEA67B85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F5DD-F2C8-4ED7-902A-D0992DF1BD1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E781E-5A00-41AC-905C-6E9EDA948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CD826-78B3-48A4-B180-2B552D3F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6039-18BE-4D6F-AFA9-35363079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1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546F51-889A-46BF-B6C8-8B64617C4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924C2-7CE0-437E-A949-D4272385B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8CD77-4A72-41A2-A806-DD7E4FD66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AF5DD-F2C8-4ED7-902A-D0992DF1BD1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B5295-A287-460B-8C92-BC24A325C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8DE7D-20C7-47EF-86CD-B8ECE1FEC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C6039-18BE-4D6F-AFA9-353630799A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3C3A13-CAD4-4683-B87E-2343085EDF9B}"/>
              </a:ext>
            </a:extLst>
          </p:cNvPr>
          <p:cNvSpPr/>
          <p:nvPr userDrawn="1"/>
        </p:nvSpPr>
        <p:spPr>
          <a:xfrm>
            <a:off x="1119743" y="6565219"/>
            <a:ext cx="9568375" cy="284673"/>
          </a:xfrm>
          <a:prstGeom prst="rect">
            <a:avLst/>
          </a:prstGeom>
          <a:solidFill>
            <a:srgbClr val="0056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BDCCB0AA-60A1-4BE1-BFC5-416BB7F06C9F}"/>
              </a:ext>
            </a:extLst>
          </p:cNvPr>
          <p:cNvSpPr/>
          <p:nvPr userDrawn="1"/>
        </p:nvSpPr>
        <p:spPr>
          <a:xfrm rot="10800000">
            <a:off x="10325335" y="6555122"/>
            <a:ext cx="392722" cy="30287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AEE53-30F1-4864-B696-2A92E154C3E1}"/>
              </a:ext>
            </a:extLst>
          </p:cNvPr>
          <p:cNvSpPr txBox="1"/>
          <p:nvPr userDrawn="1"/>
        </p:nvSpPr>
        <p:spPr>
          <a:xfrm>
            <a:off x="4019404" y="6582555"/>
            <a:ext cx="50637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9-11 September 2018 - 50</a:t>
            </a:r>
            <a:r>
              <a:rPr lang="en-US" sz="1100" b="0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</a:t>
            </a:r>
            <a:r>
              <a:rPr lang="en-US" sz="1100" b="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North American Power Symposium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52C29D-8978-42CE-B6F3-9A6202475D98}"/>
              </a:ext>
            </a:extLst>
          </p:cNvPr>
          <p:cNvSpPr/>
          <p:nvPr userDrawn="1"/>
        </p:nvSpPr>
        <p:spPr>
          <a:xfrm>
            <a:off x="0" y="51756"/>
            <a:ext cx="10351698" cy="189784"/>
          </a:xfrm>
          <a:prstGeom prst="rect">
            <a:avLst/>
          </a:prstGeom>
          <a:solidFill>
            <a:srgbClr val="0056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100456E8-0376-4769-958B-D4E33562FA67}"/>
              </a:ext>
            </a:extLst>
          </p:cNvPr>
          <p:cNvSpPr/>
          <p:nvPr userDrawn="1"/>
        </p:nvSpPr>
        <p:spPr>
          <a:xfrm rot="16200000">
            <a:off x="10142292" y="35985"/>
            <a:ext cx="191647" cy="21946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BDCCB0AA-60A1-4BE1-BFC5-416BB7F06C9F}"/>
              </a:ext>
            </a:extLst>
          </p:cNvPr>
          <p:cNvSpPr/>
          <p:nvPr userDrawn="1"/>
        </p:nvSpPr>
        <p:spPr>
          <a:xfrm rot="5400000">
            <a:off x="1062913" y="6518547"/>
            <a:ext cx="392722" cy="30287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8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87" y="6635509"/>
            <a:ext cx="1755627" cy="17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91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world.com/products/simulator/add-ons-2/simulator-gic" TargetMode="External"/><Relationship Id="rId2" Type="http://schemas.openxmlformats.org/officeDocument/2006/relationships/hyperlink" Target="https://en.wikipedia.org/wiki/Nuclear_electromagnetic_pu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tic.mil/dtic/tr/fulltext/u2/1051494.pd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EFA67-C8F8-410F-8C74-56491D3D95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the Impact of HEMP Electric Field Waveforms on a Synthetic Grid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0E4FB-858F-428F-BC65-D81F75082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6206"/>
            <a:ext cx="9144000" cy="1655762"/>
          </a:xfrm>
        </p:spPr>
        <p:txBody>
          <a:bodyPr/>
          <a:lstStyle/>
          <a:p>
            <a:r>
              <a:rPr lang="en-US" dirty="0"/>
              <a:t>Raymund Lee and Thomas J. </a:t>
            </a:r>
            <a:r>
              <a:rPr lang="en-US" dirty="0" err="1"/>
              <a:t>Overbye</a:t>
            </a:r>
            <a:endParaRPr lang="en-US" dirty="0"/>
          </a:p>
          <a:p>
            <a:r>
              <a:rPr lang="en-US" dirty="0"/>
              <a:t>Texas A&amp;M University</a:t>
            </a:r>
          </a:p>
        </p:txBody>
      </p:sp>
    </p:spTree>
    <p:extLst>
      <p:ext uri="{BB962C8B-B14F-4D97-AF65-F5344CB8AC3E}">
        <p14:creationId xmlns:p14="http://schemas.microsoft.com/office/powerpoint/2010/main" val="1995689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73257" cy="1325563"/>
          </a:xfrm>
        </p:spPr>
        <p:txBody>
          <a:bodyPr/>
          <a:lstStyle/>
          <a:p>
            <a:r>
              <a:rPr lang="en-US" dirty="0"/>
              <a:t>Results – HEMP Impacts on Synthetic Grid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44" y="2361897"/>
            <a:ext cx="6137794" cy="2573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72C94F-1DF0-40B1-AC86-E1617BEE151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99445" y="3193208"/>
            <a:ext cx="4551811" cy="32926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4DAAF2-0E2D-42B6-B38A-F4D58CAE1955}"/>
              </a:ext>
            </a:extLst>
          </p:cNvPr>
          <p:cNvSpPr/>
          <p:nvPr/>
        </p:nvSpPr>
        <p:spPr>
          <a:xfrm>
            <a:off x="3983155" y="3314867"/>
            <a:ext cx="2093356" cy="83473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93930" y="518646"/>
            <a:ext cx="3566441" cy="92333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Observation 3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High rise-time results in higher voltage drop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93930" y="1788602"/>
            <a:ext cx="3566441" cy="92333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Observation 4</a:t>
            </a:r>
            <a:endParaRPr lang="en-US" dirty="0"/>
          </a:p>
          <a:p>
            <a:pPr algn="ctr"/>
            <a:r>
              <a:rPr lang="en-US" dirty="0"/>
              <a:t>Sustained high levels of electric field result in sustained GIC’s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4DAAF2-0E2D-42B6-B38A-F4D58CAE1955}"/>
              </a:ext>
            </a:extLst>
          </p:cNvPr>
          <p:cNvSpPr/>
          <p:nvPr/>
        </p:nvSpPr>
        <p:spPr>
          <a:xfrm>
            <a:off x="1759187" y="4448278"/>
            <a:ext cx="2052001" cy="20757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1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8551C6-CC2C-439F-B013-28E64FCB1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77" y="495252"/>
            <a:ext cx="11483645" cy="3660491"/>
          </a:xfrm>
        </p:spPr>
        <p:txBody>
          <a:bodyPr>
            <a:normAutofit/>
          </a:bodyPr>
          <a:lstStyle/>
          <a:p>
            <a:r>
              <a:rPr lang="en-US" b="1" u="sng" dirty="0"/>
              <a:t>Summary</a:t>
            </a:r>
          </a:p>
          <a:p>
            <a:pPr lvl="1"/>
            <a:r>
              <a:rPr lang="en-US" dirty="0"/>
              <a:t>New HEMP electric fields originally published under the uniform model were converted to the 1D model</a:t>
            </a:r>
          </a:p>
          <a:p>
            <a:pPr lvl="1"/>
            <a:r>
              <a:rPr lang="en-US" dirty="0"/>
              <a:t>Determined electric field peak magnitudes for each conductivity region</a:t>
            </a:r>
          </a:p>
          <a:p>
            <a:pPr lvl="1"/>
            <a:r>
              <a:rPr lang="en-US" dirty="0"/>
              <a:t>Compared the effect of each waveform on a synthetic grid</a:t>
            </a:r>
          </a:p>
          <a:p>
            <a:pPr marL="0" indent="0">
              <a:buNone/>
            </a:pPr>
            <a:r>
              <a:rPr lang="en-US" b="1" u="sng" dirty="0"/>
              <a:t>Takeaway:</a:t>
            </a:r>
          </a:p>
          <a:p>
            <a:pPr marL="0" indent="0">
              <a:buNone/>
            </a:pPr>
            <a:r>
              <a:rPr lang="en-US" dirty="0"/>
              <a:t>When evaluating the vulnerability of a power system to HEMP, use multiple waveforms.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22D9C8-3F89-4EEA-8C7B-91BA7FBE631B}"/>
              </a:ext>
            </a:extLst>
          </p:cNvPr>
          <p:cNvSpPr txBox="1"/>
          <p:nvPr/>
        </p:nvSpPr>
        <p:spPr>
          <a:xfrm>
            <a:off x="2128386" y="4305872"/>
            <a:ext cx="3566441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Observation 1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Electric field magnitudes vary greatly between regions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1801D6-B867-41F5-83A5-EA2546BDB98B}"/>
              </a:ext>
            </a:extLst>
          </p:cNvPr>
          <p:cNvSpPr txBox="1"/>
          <p:nvPr/>
        </p:nvSpPr>
        <p:spPr>
          <a:xfrm>
            <a:off x="5972816" y="4292225"/>
            <a:ext cx="3566440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Observation 2</a:t>
            </a:r>
          </a:p>
          <a:p>
            <a:pPr algn="ctr"/>
            <a:r>
              <a:rPr lang="en-US" dirty="0"/>
              <a:t>Waveforms could be affected much differently by the same region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37E029-CCD1-4CAD-BB31-EF4302B58092}"/>
              </a:ext>
            </a:extLst>
          </p:cNvPr>
          <p:cNvSpPr txBox="1"/>
          <p:nvPr/>
        </p:nvSpPr>
        <p:spPr>
          <a:xfrm>
            <a:off x="2128386" y="5302155"/>
            <a:ext cx="3566441" cy="92333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Observation 3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High rise-time results in higher voltage drop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674DE2-4FA7-410E-9C3B-CDB27A943A51}"/>
              </a:ext>
            </a:extLst>
          </p:cNvPr>
          <p:cNvSpPr txBox="1"/>
          <p:nvPr/>
        </p:nvSpPr>
        <p:spPr>
          <a:xfrm>
            <a:off x="5972815" y="5302155"/>
            <a:ext cx="3566441" cy="92333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Observation 4</a:t>
            </a:r>
            <a:endParaRPr lang="en-US" dirty="0"/>
          </a:p>
          <a:p>
            <a:pPr algn="ctr"/>
            <a:r>
              <a:rPr lang="en-US" dirty="0"/>
              <a:t>Sustained high levels of electric field result in sustained GIC’s </a:t>
            </a:r>
          </a:p>
        </p:txBody>
      </p:sp>
    </p:spTree>
    <p:extLst>
      <p:ext uri="{BB962C8B-B14F-4D97-AF65-F5344CB8AC3E}">
        <p14:creationId xmlns:p14="http://schemas.microsoft.com/office/powerpoint/2010/main" val="126886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85378-7854-494E-81B8-639A73A69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C0402-7199-4F81-A6FA-BAA2AE408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47361"/>
          </a:xfrm>
        </p:spPr>
        <p:txBody>
          <a:bodyPr/>
          <a:lstStyle/>
          <a:p>
            <a:r>
              <a:rPr lang="en-US" dirty="0"/>
              <a:t>Funded under Bonneville Power Administration (BPA) project TIP 359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6FFB81-BEBD-44A2-9974-A515A8AC6D7C}"/>
              </a:ext>
            </a:extLst>
          </p:cNvPr>
          <p:cNvSpPr txBox="1"/>
          <p:nvPr/>
        </p:nvSpPr>
        <p:spPr>
          <a:xfrm>
            <a:off x="3485535" y="3569516"/>
            <a:ext cx="5220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72827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3767479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6342"/>
            <a:ext cx="10515600" cy="49533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[1] </a:t>
            </a:r>
            <a:r>
              <a:rPr lang="en-US" dirty="0">
                <a:hlinkClick r:id="rId2"/>
              </a:rPr>
              <a:t>https://en.wikipedia.org/wiki/Nuclear_electromagnetic_pulse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[2] </a:t>
            </a:r>
            <a:r>
              <a:rPr lang="en-US" dirty="0">
                <a:hlinkClick r:id="rId3"/>
              </a:rPr>
              <a:t>https://www.powerworld.com/products/simulator/add-ons-2/simulator-gic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[3] Craig </a:t>
            </a:r>
            <a:r>
              <a:rPr lang="en-US" dirty="0" err="1"/>
              <a:t>Stiegemeier</a:t>
            </a:r>
            <a:r>
              <a:rPr lang="en-US" dirty="0"/>
              <a:t>, JASON Presentation, June 2011</a:t>
            </a:r>
          </a:p>
          <a:p>
            <a:pPr marL="0" indent="0">
              <a:buNone/>
            </a:pPr>
            <a:r>
              <a:rPr lang="en-US" dirty="0"/>
              <a:t>[4] “Study to Assess the effects of </a:t>
            </a:r>
            <a:r>
              <a:rPr lang="en-US" dirty="0" err="1"/>
              <a:t>Magnetohydrodynamic</a:t>
            </a:r>
            <a:r>
              <a:rPr lang="en-US" dirty="0"/>
              <a:t> Electromagnetic Pulse on Electric Power System, Phase 1, Final Report,” Martin Marietta Energy Systems Inc. Oak Ridge National Labs. 1985.</a:t>
            </a:r>
          </a:p>
          <a:p>
            <a:pPr marL="0" indent="0">
              <a:buNone/>
            </a:pPr>
            <a:r>
              <a:rPr lang="en-US" dirty="0"/>
              <a:t>[5] “Recommended E3 HEMP Heave Electric Field Waveform for the Critical Infrastructures,” Jul. 2017. Web Link: </a:t>
            </a:r>
            <a:r>
              <a:rPr lang="en-US" u="sng" dirty="0">
                <a:hlinkClick r:id="rId4"/>
              </a:rPr>
              <a:t>http://www.dtic.mil/dtic/tr/fulltext/u2/1051494.pdf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[6] "Application Guide: Computing Geomagnetically-Induced Current in the Bulk-Power System, " NERC, Dec. 2013. [Online]. Available: http://www.nerc.com/comm/PC/Geomagnetic%20Disturbance%20Task %20Force%20GMDTF%202013/GIC%20Application%20Guide%202 013-approved.pdf</a:t>
            </a:r>
          </a:p>
          <a:p>
            <a:pPr marL="0" indent="0">
              <a:buNone/>
            </a:pPr>
            <a:r>
              <a:rPr lang="en-US" dirty="0"/>
              <a:t>[7] P. </a:t>
            </a:r>
            <a:r>
              <a:rPr lang="en-US" dirty="0" err="1"/>
              <a:t>Fernberg</a:t>
            </a:r>
            <a:r>
              <a:rPr lang="en-US" dirty="0"/>
              <a:t>, “One-Dimensional Earth Resistivity Models for Selected Areas of Continental United States &amp; Alaska,” EPRI, Palo Alto, CA, Technical Results (1026430), 2012.</a:t>
            </a:r>
          </a:p>
          <a:p>
            <a:pPr marL="0" indent="0">
              <a:buNone/>
            </a:pPr>
            <a:r>
              <a:rPr lang="en-US" dirty="0"/>
              <a:t>[8]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04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Conductivity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BCC853-9664-400A-8A34-EEFCC49D06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84" y="1972687"/>
            <a:ext cx="1948282" cy="2257497"/>
          </a:xfrm>
          <a:prstGeom prst="rect">
            <a:avLst/>
          </a:prstGeom>
          <a:noFill/>
        </p:spPr>
      </p:pic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4790B7D1-0FA0-4BEB-8335-0A314A6B0DAC}"/>
              </a:ext>
            </a:extLst>
          </p:cNvPr>
          <p:cNvSpPr/>
          <p:nvPr/>
        </p:nvSpPr>
        <p:spPr>
          <a:xfrm>
            <a:off x="97932" y="1980067"/>
            <a:ext cx="1948282" cy="225749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.001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Siemens/meter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B6EBEF-71D9-4EC9-84A5-24F681546B9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66" y="1972687"/>
            <a:ext cx="3653175" cy="22648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3AFBC8-0490-45BA-B35D-45F53D27159D}"/>
              </a:ext>
            </a:extLst>
          </p:cNvPr>
          <p:cNvSpPr txBox="1"/>
          <p:nvPr/>
        </p:nvSpPr>
        <p:spPr>
          <a:xfrm>
            <a:off x="948113" y="1473003"/>
            <a:ext cx="282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Uniform Conductivity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E07F6C-16CE-4706-9342-7A3B8F940632}"/>
              </a:ext>
            </a:extLst>
          </p:cNvPr>
          <p:cNvSpPr txBox="1"/>
          <p:nvPr/>
        </p:nvSpPr>
        <p:spPr>
          <a:xfrm>
            <a:off x="7633139" y="1473003"/>
            <a:ext cx="240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1D Conductivity Model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86196C-D5FE-46F1-AE4F-8ADCF4420B95}"/>
              </a:ext>
            </a:extLst>
          </p:cNvPr>
          <p:cNvCxnSpPr>
            <a:cxnSpLocks/>
          </p:cNvCxnSpPr>
          <p:nvPr/>
        </p:nvCxnSpPr>
        <p:spPr>
          <a:xfrm>
            <a:off x="5369878" y="1473003"/>
            <a:ext cx="0" cy="35345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78C795A-8319-4F78-9660-F77236CDB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680" y="2568362"/>
            <a:ext cx="2843886" cy="1080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050" y="4429171"/>
            <a:ext cx="1271964" cy="2979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2297" y="4400117"/>
            <a:ext cx="789826" cy="3322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6565" y="4926096"/>
            <a:ext cx="1377509" cy="7342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2297" y="5062045"/>
            <a:ext cx="2268808" cy="46239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5045" y="5024110"/>
            <a:ext cx="5270188" cy="1525878"/>
            <a:chOff x="207205" y="4924471"/>
            <a:chExt cx="5270188" cy="15258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F6A3347-DDB0-4949-A78E-D9A4B9511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7691" y="5088691"/>
              <a:ext cx="2159977" cy="132648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5B2CA4-E972-4BA0-964D-E2D10651EBBB}"/>
                </a:ext>
              </a:extLst>
            </p:cNvPr>
            <p:cNvSpPr txBox="1"/>
            <p:nvPr/>
          </p:nvSpPr>
          <p:spPr>
            <a:xfrm>
              <a:off x="2487668" y="5365735"/>
              <a:ext cx="2989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Earth conductivity determines surface impedance, </a:t>
              </a:r>
              <a:r>
                <a:rPr lang="en-US" i="1" dirty="0"/>
                <a:t>Z(ω)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7205" y="4924471"/>
              <a:ext cx="5270188" cy="15258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6858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10,000 bus synthetic case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84827" y="1450519"/>
            <a:ext cx="3634729" cy="33796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00077" y="507577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Fig. 5. Contour of “150 km, N1” electric field’s magnitude at maximum intensity. The arrows describe the electric field direction. The elements of the 10,000-bus synthetic grid are also shown.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64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8551C6-CC2C-439F-B013-28E64FCB1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756" y="1586635"/>
            <a:ext cx="10962043" cy="19249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HEMP electric fields originally published under the uniform model were converted to the 1D model</a:t>
            </a:r>
          </a:p>
          <a:p>
            <a:pPr lvl="1"/>
            <a:r>
              <a:rPr lang="en-US" dirty="0"/>
              <a:t>Compared electric field magnitudes for each conductivity region</a:t>
            </a:r>
          </a:p>
          <a:p>
            <a:pPr lvl="1"/>
            <a:r>
              <a:rPr lang="en-US" dirty="0"/>
              <a:t>Compared the effect of both models on an electric grid.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1757" y="3836281"/>
            <a:ext cx="3566441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Observation 1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Electric field magnitudes vary greatly between regions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7067" y="3836281"/>
            <a:ext cx="3566440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Observation 2</a:t>
            </a:r>
          </a:p>
          <a:p>
            <a:pPr algn="ctr"/>
            <a:r>
              <a:rPr lang="en-US" dirty="0"/>
              <a:t>Waveforms could be affected much differently by the same region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9074AC-5A78-4533-AE5B-F6AA2EAC6A32}"/>
              </a:ext>
            </a:extLst>
          </p:cNvPr>
          <p:cNvSpPr txBox="1"/>
          <p:nvPr/>
        </p:nvSpPr>
        <p:spPr>
          <a:xfrm>
            <a:off x="7722376" y="3836281"/>
            <a:ext cx="3566440" cy="92333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Observation 3</a:t>
            </a:r>
          </a:p>
          <a:p>
            <a:pPr algn="ctr"/>
            <a:r>
              <a:rPr lang="en-US" dirty="0"/>
              <a:t>Uniform model tends to be conservative, but not always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2B864F-B9CA-49BB-813F-CE76490E535A}"/>
              </a:ext>
            </a:extLst>
          </p:cNvPr>
          <p:cNvSpPr txBox="1"/>
          <p:nvPr/>
        </p:nvSpPr>
        <p:spPr>
          <a:xfrm>
            <a:off x="2161761" y="5108348"/>
            <a:ext cx="3566441" cy="92333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Observation 4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High rise-time results in higher voltage drop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45A1A8-DE32-47DF-8B28-451808E4DA49}"/>
              </a:ext>
            </a:extLst>
          </p:cNvPr>
          <p:cNvSpPr txBox="1"/>
          <p:nvPr/>
        </p:nvSpPr>
        <p:spPr>
          <a:xfrm>
            <a:off x="5963759" y="5108348"/>
            <a:ext cx="3566441" cy="92333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Observation 5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Sustained high levels of electric field result in sustained GIC’s </a:t>
            </a:r>
          </a:p>
        </p:txBody>
      </p:sp>
    </p:spTree>
    <p:extLst>
      <p:ext uri="{BB962C8B-B14F-4D97-AF65-F5344CB8AC3E}">
        <p14:creationId xmlns:p14="http://schemas.microsoft.com/office/powerpoint/2010/main" val="69090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B6EBEF-71D9-4EC9-84A5-24F681546B9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94" y="264957"/>
            <a:ext cx="10143984" cy="6289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44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E8B21-53B3-4CDF-A972-61046C118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461BB-3027-4CB1-9579-F747726B2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16" y="1766631"/>
            <a:ext cx="10515600" cy="4351338"/>
          </a:xfrm>
        </p:spPr>
        <p:txBody>
          <a:bodyPr/>
          <a:lstStyle/>
          <a:p>
            <a:r>
              <a:rPr lang="en-US" dirty="0"/>
              <a:t>Introduction to high altitude electromagnetic pulses (HEMP)</a:t>
            </a:r>
          </a:p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Publicly available HEMP waveforms used in the paper</a:t>
            </a:r>
          </a:p>
          <a:p>
            <a:pPr lvl="1"/>
            <a:r>
              <a:rPr lang="en-US" dirty="0"/>
              <a:t>Conductivity models</a:t>
            </a:r>
          </a:p>
          <a:p>
            <a:r>
              <a:rPr lang="en-US" dirty="0"/>
              <a:t>Methodology</a:t>
            </a:r>
          </a:p>
          <a:p>
            <a:pPr lvl="1"/>
            <a:r>
              <a:rPr lang="en-US" dirty="0"/>
              <a:t>Converting waveforms to different conductivity model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Summarize + discuss takeaways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0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2488"/>
            <a:ext cx="8891376" cy="832845"/>
          </a:xfrm>
        </p:spPr>
        <p:txBody>
          <a:bodyPr/>
          <a:lstStyle/>
          <a:p>
            <a:r>
              <a:rPr lang="en-US" dirty="0"/>
              <a:t>Introduction – HEMP and Grid Impacts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E1A33E1E-3C7B-47C4-9A24-FBC9E8204D28}"/>
              </a:ext>
            </a:extLst>
          </p:cNvPr>
          <p:cNvSpPr/>
          <p:nvPr/>
        </p:nvSpPr>
        <p:spPr>
          <a:xfrm>
            <a:off x="1081386" y="1527050"/>
            <a:ext cx="1336271" cy="914400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Nuclear explosion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AE8D794A-CA9D-4B34-8832-069794860E9D}"/>
              </a:ext>
            </a:extLst>
          </p:cNvPr>
          <p:cNvSpPr/>
          <p:nvPr/>
        </p:nvSpPr>
        <p:spPr>
          <a:xfrm>
            <a:off x="2680547" y="1527050"/>
            <a:ext cx="1402080" cy="914400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Magnetic field fluctuation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8094807D-1EE2-4618-A991-887EDAB7F0A0}"/>
              </a:ext>
            </a:extLst>
          </p:cNvPr>
          <p:cNvSpPr/>
          <p:nvPr/>
        </p:nvSpPr>
        <p:spPr>
          <a:xfrm>
            <a:off x="2653704" y="2523718"/>
            <a:ext cx="1455765" cy="542852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Ground Conductivity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3D3C85C-6E69-4C3F-B04A-178A4222844E}"/>
              </a:ext>
            </a:extLst>
          </p:cNvPr>
          <p:cNvSpPr/>
          <p:nvPr/>
        </p:nvSpPr>
        <p:spPr>
          <a:xfrm>
            <a:off x="4542944" y="1529986"/>
            <a:ext cx="1402080" cy="914400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Electric Field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35C8F856-C34A-4A3E-B52E-0DC6845A518A}"/>
              </a:ext>
            </a:extLst>
          </p:cNvPr>
          <p:cNvSpPr/>
          <p:nvPr/>
        </p:nvSpPr>
        <p:spPr>
          <a:xfrm>
            <a:off x="6282036" y="1529360"/>
            <a:ext cx="1402080" cy="914400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Induced GIC on Lines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42959970-5B70-4AE4-8520-9E927D4BF3E3}"/>
              </a:ext>
            </a:extLst>
          </p:cNvPr>
          <p:cNvSpPr/>
          <p:nvPr/>
        </p:nvSpPr>
        <p:spPr>
          <a:xfrm>
            <a:off x="8021128" y="1529986"/>
            <a:ext cx="1451263" cy="914400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Transformer Saturation</a:t>
            </a:r>
          </a:p>
        </p:txBody>
      </p:sp>
      <p:cxnSp>
        <p:nvCxnSpPr>
          <p:cNvPr id="10" name="Connector: Elbow 79">
            <a:extLst>
              <a:ext uri="{FF2B5EF4-FFF2-40B4-BE49-F238E27FC236}">
                <a16:creationId xmlns:a16="http://schemas.microsoft.com/office/drawing/2014/main" id="{FA13523A-6792-4917-8109-666AA54B103A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4082627" y="1984250"/>
            <a:ext cx="460317" cy="293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80">
            <a:extLst>
              <a:ext uri="{FF2B5EF4-FFF2-40B4-BE49-F238E27FC236}">
                <a16:creationId xmlns:a16="http://schemas.microsoft.com/office/drawing/2014/main" id="{CAB76FB6-A3B8-441C-82FD-A09691E4CB28}"/>
              </a:ext>
            </a:extLst>
          </p:cNvPr>
          <p:cNvCxnSpPr>
            <a:cxnSpLocks/>
          </p:cNvCxnSpPr>
          <p:nvPr/>
        </p:nvCxnSpPr>
        <p:spPr>
          <a:xfrm flipV="1">
            <a:off x="4109469" y="1988022"/>
            <a:ext cx="433475" cy="80795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50999E-D3AE-427E-9DD0-010C0986F2A5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2417657" y="1984250"/>
            <a:ext cx="262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5A6CA7-0E32-4289-9F36-DBE189FCA800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5945024" y="1986560"/>
            <a:ext cx="337012" cy="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67CA0A-60C7-4B8C-B7AE-69BB3137F2D9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7684116" y="1986560"/>
            <a:ext cx="337012" cy="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25C21FE1-C370-46A6-B4A2-D8E2F72A0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556" y="2951747"/>
            <a:ext cx="3792439" cy="275924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42" y="3341152"/>
            <a:ext cx="3703693" cy="301739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upload.wikimedia.org/wikipedia/commons/0/07/Starfish_Prime_aurora_from_Honolulu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2" y="3198287"/>
            <a:ext cx="3455801" cy="233266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695269" y="6173876"/>
            <a:ext cx="57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[2]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42382" y="5732267"/>
            <a:ext cx="57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[3]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80393" y="5557077"/>
            <a:ext cx="57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[1]</a:t>
            </a: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42959970-5B70-4AE4-8520-9E927D4BF3E3}"/>
              </a:ext>
            </a:extLst>
          </p:cNvPr>
          <p:cNvSpPr/>
          <p:nvPr/>
        </p:nvSpPr>
        <p:spPr>
          <a:xfrm>
            <a:off x="9790156" y="1330468"/>
            <a:ext cx="2104839" cy="361159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Transformer Heating</a:t>
            </a: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42959970-5B70-4AE4-8520-9E927D4BF3E3}"/>
              </a:ext>
            </a:extLst>
          </p:cNvPr>
          <p:cNvSpPr/>
          <p:nvPr/>
        </p:nvSpPr>
        <p:spPr>
          <a:xfrm>
            <a:off x="10370404" y="1817657"/>
            <a:ext cx="964384" cy="333185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var</a:t>
            </a:r>
            <a:r>
              <a:rPr lang="en-US" dirty="0">
                <a:solidFill>
                  <a:schemeClr val="tx1"/>
                </a:solidFill>
              </a:rPr>
              <a:t> Loss</a:t>
            </a:r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42959970-5B70-4AE4-8520-9E927D4BF3E3}"/>
              </a:ext>
            </a:extLst>
          </p:cNvPr>
          <p:cNvSpPr/>
          <p:nvPr/>
        </p:nvSpPr>
        <p:spPr>
          <a:xfrm>
            <a:off x="9790156" y="2265262"/>
            <a:ext cx="2126092" cy="333185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Generate Harmonics</a:t>
            </a:r>
          </a:p>
        </p:txBody>
      </p:sp>
      <p:cxnSp>
        <p:nvCxnSpPr>
          <p:cNvPr id="27" name="Connector: Elbow 80">
            <a:extLst>
              <a:ext uri="{FF2B5EF4-FFF2-40B4-BE49-F238E27FC236}">
                <a16:creationId xmlns:a16="http://schemas.microsoft.com/office/drawing/2014/main" id="{CAB76FB6-A3B8-441C-82FD-A09691E4CB28}"/>
              </a:ext>
            </a:extLst>
          </p:cNvPr>
          <p:cNvCxnSpPr>
            <a:cxnSpLocks/>
            <a:stCxn id="9" idx="3"/>
            <a:endCxn id="24" idx="1"/>
          </p:cNvCxnSpPr>
          <p:nvPr/>
        </p:nvCxnSpPr>
        <p:spPr>
          <a:xfrm flipV="1">
            <a:off x="9472391" y="1511048"/>
            <a:ext cx="317765" cy="47613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B67CA0A-60C7-4B8C-B7AE-69BB3137F2D9}"/>
              </a:ext>
            </a:extLst>
          </p:cNvPr>
          <p:cNvCxnSpPr>
            <a:cxnSpLocks/>
            <a:stCxn id="9" idx="3"/>
            <a:endCxn id="25" idx="1"/>
          </p:cNvCxnSpPr>
          <p:nvPr/>
        </p:nvCxnSpPr>
        <p:spPr>
          <a:xfrm flipV="1">
            <a:off x="9472391" y="1984250"/>
            <a:ext cx="898013" cy="29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80">
            <a:extLst>
              <a:ext uri="{FF2B5EF4-FFF2-40B4-BE49-F238E27FC236}">
                <a16:creationId xmlns:a16="http://schemas.microsoft.com/office/drawing/2014/main" id="{CAB76FB6-A3B8-441C-82FD-A09691E4CB28}"/>
              </a:ext>
            </a:extLst>
          </p:cNvPr>
          <p:cNvCxnSpPr>
            <a:cxnSpLocks/>
            <a:stCxn id="9" idx="3"/>
            <a:endCxn id="26" idx="1"/>
          </p:cNvCxnSpPr>
          <p:nvPr/>
        </p:nvCxnSpPr>
        <p:spPr>
          <a:xfrm>
            <a:off x="9472391" y="1987186"/>
            <a:ext cx="317765" cy="44466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TextBox 1029"/>
          <p:cNvSpPr txBox="1"/>
          <p:nvPr/>
        </p:nvSpPr>
        <p:spPr>
          <a:xfrm>
            <a:off x="9921397" y="873046"/>
            <a:ext cx="206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GRID IMPACTS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4696" y="2518981"/>
            <a:ext cx="408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GIC = Geomagnetically </a:t>
            </a:r>
            <a:r>
              <a:rPr lang="en-US"/>
              <a:t>Induced Currents</a:t>
            </a:r>
          </a:p>
        </p:txBody>
      </p:sp>
    </p:spTree>
    <p:extLst>
      <p:ext uri="{BB962C8B-B14F-4D97-AF65-F5344CB8AC3E}">
        <p14:creationId xmlns:p14="http://schemas.microsoft.com/office/powerpoint/2010/main" val="3743348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HEMP Electric Field Waveforms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7070163" y="1454971"/>
            <a:ext cx="4884667" cy="36292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0448" y="1690688"/>
            <a:ext cx="6898744" cy="1974110"/>
          </a:xfrm>
        </p:spPr>
        <p:txBody>
          <a:bodyPr>
            <a:normAutofit/>
          </a:bodyPr>
          <a:lstStyle/>
          <a:p>
            <a:r>
              <a:rPr lang="en-US" sz="2400" dirty="0"/>
              <a:t>1985 – Oak Ridge National Labs (ORNL), 24 V/km</a:t>
            </a:r>
          </a:p>
          <a:p>
            <a:r>
              <a:rPr lang="en-US" sz="2400" dirty="0"/>
              <a:t>1996 – International Electrotechnical Commission (IEC)*, 40 V/km</a:t>
            </a:r>
          </a:p>
          <a:p>
            <a:r>
              <a:rPr lang="en-US" sz="2400" dirty="0"/>
              <a:t>2018 – EMP Commission, 6 waveforms, 84.57 V/km</a:t>
            </a:r>
          </a:p>
        </p:txBody>
      </p: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3137336" y="3746494"/>
            <a:ext cx="3400739" cy="269789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DE2F7C-D944-4028-8F4B-DA0FB74CBE5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3" y="3746494"/>
            <a:ext cx="2742007" cy="26978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4DAAF2-0E2D-42B6-B38A-F4D58CAE1955}"/>
              </a:ext>
            </a:extLst>
          </p:cNvPr>
          <p:cNvSpPr/>
          <p:nvPr/>
        </p:nvSpPr>
        <p:spPr>
          <a:xfrm>
            <a:off x="66894" y="1608992"/>
            <a:ext cx="6402240" cy="5451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D5B08E-0567-4BAF-8E46-C92BF61C7A1E}"/>
              </a:ext>
            </a:extLst>
          </p:cNvPr>
          <p:cNvSpPr/>
          <p:nvPr/>
        </p:nvSpPr>
        <p:spPr>
          <a:xfrm>
            <a:off x="66893" y="2860484"/>
            <a:ext cx="6758703" cy="54512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E5FC96-AA1E-401C-8E95-4E21FE58406F}"/>
              </a:ext>
            </a:extLst>
          </p:cNvPr>
          <p:cNvSpPr txBox="1"/>
          <p:nvPr/>
        </p:nvSpPr>
        <p:spPr>
          <a:xfrm>
            <a:off x="6825597" y="5016267"/>
            <a:ext cx="4884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*IEC waveform was published with no details on spatial variation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763" y="6488668"/>
            <a:ext cx="57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[4]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38075" y="6155637"/>
            <a:ext cx="57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[5]</a:t>
            </a:r>
          </a:p>
        </p:txBody>
      </p:sp>
    </p:spTree>
    <p:extLst>
      <p:ext uri="{BB962C8B-B14F-4D97-AF65-F5344CB8AC3E}">
        <p14:creationId xmlns:p14="http://schemas.microsoft.com/office/powerpoint/2010/main" val="3853066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Conductivity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BCC853-9664-400A-8A34-EEFCC49D06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95" y="1972687"/>
            <a:ext cx="1948282" cy="2257497"/>
          </a:xfrm>
          <a:prstGeom prst="rect">
            <a:avLst/>
          </a:prstGeom>
          <a:noFill/>
        </p:spPr>
      </p:pic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4790B7D1-0FA0-4BEB-8335-0A314A6B0DAC}"/>
              </a:ext>
            </a:extLst>
          </p:cNvPr>
          <p:cNvSpPr/>
          <p:nvPr/>
        </p:nvSpPr>
        <p:spPr>
          <a:xfrm>
            <a:off x="369771" y="2006555"/>
            <a:ext cx="1948282" cy="225749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.001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Siemens/meter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B6EBEF-71D9-4EC9-84A5-24F681546B9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66" y="1972687"/>
            <a:ext cx="3653175" cy="22648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3AFBC8-0490-45BA-B35D-45F53D27159D}"/>
              </a:ext>
            </a:extLst>
          </p:cNvPr>
          <p:cNvSpPr txBox="1"/>
          <p:nvPr/>
        </p:nvSpPr>
        <p:spPr>
          <a:xfrm>
            <a:off x="948113" y="1473003"/>
            <a:ext cx="294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Uniform Conductivity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E07F6C-16CE-4706-9342-7A3B8F940632}"/>
              </a:ext>
            </a:extLst>
          </p:cNvPr>
          <p:cNvSpPr txBox="1"/>
          <p:nvPr/>
        </p:nvSpPr>
        <p:spPr>
          <a:xfrm>
            <a:off x="7633139" y="1473003"/>
            <a:ext cx="240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1D Conductivity Model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86196C-D5FE-46F1-AE4F-8ADCF4420B95}"/>
              </a:ext>
            </a:extLst>
          </p:cNvPr>
          <p:cNvCxnSpPr>
            <a:cxnSpLocks/>
          </p:cNvCxnSpPr>
          <p:nvPr/>
        </p:nvCxnSpPr>
        <p:spPr>
          <a:xfrm>
            <a:off x="5369878" y="1473003"/>
            <a:ext cx="0" cy="35345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78C795A-8319-4F78-9660-F77236CDB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139" y="2798566"/>
            <a:ext cx="1965566" cy="747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436" y="4512183"/>
            <a:ext cx="1271964" cy="2979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5683" y="4483129"/>
            <a:ext cx="789826" cy="3322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0883" y="5028968"/>
            <a:ext cx="1377509" cy="7342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6615" y="5164917"/>
            <a:ext cx="2268808" cy="46239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5045" y="5024110"/>
            <a:ext cx="5270188" cy="1525878"/>
            <a:chOff x="207205" y="4924471"/>
            <a:chExt cx="5270188" cy="15258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F6A3347-DDB0-4949-A78E-D9A4B9511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7691" y="5088691"/>
              <a:ext cx="2159977" cy="132648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5B2CA4-E972-4BA0-964D-E2D10651EBBB}"/>
                </a:ext>
              </a:extLst>
            </p:cNvPr>
            <p:cNvSpPr txBox="1"/>
            <p:nvPr/>
          </p:nvSpPr>
          <p:spPr>
            <a:xfrm>
              <a:off x="2487668" y="5365735"/>
              <a:ext cx="2989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Earth conductivity determines surface impedance, </a:t>
              </a:r>
              <a:r>
                <a:rPr lang="en-US" i="1" dirty="0"/>
                <a:t>Z(ω)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7205" y="4924471"/>
              <a:ext cx="5270188" cy="15258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81A7C7E-8E13-4F11-A0F4-F66DCE80CA77}"/>
              </a:ext>
            </a:extLst>
          </p:cNvPr>
          <p:cNvSpPr txBox="1"/>
          <p:nvPr/>
        </p:nvSpPr>
        <p:spPr>
          <a:xfrm>
            <a:off x="6379845" y="6029405"/>
            <a:ext cx="40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**1D model has locational dependence!</a:t>
            </a:r>
          </a:p>
        </p:txBody>
      </p:sp>
    </p:spTree>
    <p:extLst>
      <p:ext uri="{BB962C8B-B14F-4D97-AF65-F5344CB8AC3E}">
        <p14:creationId xmlns:p14="http://schemas.microsoft.com/office/powerpoint/2010/main" val="354420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DDC87-00C9-4D7D-B367-D21B4725A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480ED-B4F9-4C3F-A518-3E4CBE080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053" y="557580"/>
            <a:ext cx="4221480" cy="5742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2841AE-A260-4701-8398-FB9DAEC6F8B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2142560"/>
            <a:ext cx="3628749" cy="30467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2E7C36-6376-4D20-8CBD-0AC33A84B3A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672360" y="2142560"/>
            <a:ext cx="3511693" cy="30467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CAA27BE-6CFF-4118-AC6E-0B4489645BCD}"/>
              </a:ext>
            </a:extLst>
          </p:cNvPr>
          <p:cNvSpPr txBox="1"/>
          <p:nvPr/>
        </p:nvSpPr>
        <p:spPr>
          <a:xfrm>
            <a:off x="341646" y="1668735"/>
            <a:ext cx="294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Uniform Conductivity Model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B6FF4A-312B-4530-A6D5-0EB6F7C83EEC}"/>
              </a:ext>
            </a:extLst>
          </p:cNvPr>
          <p:cNvSpPr txBox="1"/>
          <p:nvPr/>
        </p:nvSpPr>
        <p:spPr>
          <a:xfrm>
            <a:off x="4228056" y="1668735"/>
            <a:ext cx="240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1D Conductivity Model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DED1BA-5DAD-4E7B-AF7E-F68CB3683E47}"/>
              </a:ext>
            </a:extLst>
          </p:cNvPr>
          <p:cNvCxnSpPr>
            <a:cxnSpLocks/>
          </p:cNvCxnSpPr>
          <p:nvPr/>
        </p:nvCxnSpPr>
        <p:spPr>
          <a:xfrm>
            <a:off x="3644974" y="1962649"/>
            <a:ext cx="0" cy="35345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605443C0-FF41-4475-83CE-123CCEF899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578" y="5293758"/>
            <a:ext cx="1793073" cy="113072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F70B39-511D-4F4B-A824-854C964D0E81}"/>
              </a:ext>
            </a:extLst>
          </p:cNvPr>
          <p:cNvSpPr txBox="1"/>
          <p:nvPr/>
        </p:nvSpPr>
        <p:spPr>
          <a:xfrm>
            <a:off x="2298093" y="5674454"/>
            <a:ext cx="2661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ORNL HEMP Electric Field </a:t>
            </a:r>
          </a:p>
        </p:txBody>
      </p:sp>
    </p:spTree>
    <p:extLst>
      <p:ext uri="{BB962C8B-B14F-4D97-AF65-F5344CB8AC3E}">
        <p14:creationId xmlns:p14="http://schemas.microsoft.com/office/powerpoint/2010/main" val="123094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85716" cy="1325563"/>
          </a:xfrm>
        </p:spPr>
        <p:txBody>
          <a:bodyPr/>
          <a:lstStyle/>
          <a:p>
            <a:r>
              <a:rPr lang="en-US" dirty="0"/>
              <a:t>Results – Electric Fields Under 1D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72" y="1690688"/>
            <a:ext cx="8060679" cy="47175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4DAAF2-0E2D-42B6-B38A-F4D58CAE1955}"/>
              </a:ext>
            </a:extLst>
          </p:cNvPr>
          <p:cNvSpPr/>
          <p:nvPr/>
        </p:nvSpPr>
        <p:spPr>
          <a:xfrm>
            <a:off x="4987500" y="4638128"/>
            <a:ext cx="617781" cy="2198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4DAAF2-0E2D-42B6-B38A-F4D58CAE1955}"/>
              </a:ext>
            </a:extLst>
          </p:cNvPr>
          <p:cNvSpPr/>
          <p:nvPr/>
        </p:nvSpPr>
        <p:spPr>
          <a:xfrm>
            <a:off x="4987500" y="5836307"/>
            <a:ext cx="617781" cy="2198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4DAAF2-0E2D-42B6-B38A-F4D58CAE1955}"/>
              </a:ext>
            </a:extLst>
          </p:cNvPr>
          <p:cNvSpPr/>
          <p:nvPr/>
        </p:nvSpPr>
        <p:spPr>
          <a:xfrm>
            <a:off x="4987500" y="2593115"/>
            <a:ext cx="617781" cy="2198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22589" y="2141750"/>
            <a:ext cx="3566440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Texas (CP-2) yielded a peak electric field 2.65 times larger than Fargo (IP-1) and 15.75 times larger than Bismarck (IP-4)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22589" y="4449301"/>
            <a:ext cx="3566440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Waveform 300km, N1 is 1.5 times larger than 150km, N1 under the same conductivity region SL-1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22589" y="1134373"/>
            <a:ext cx="3566441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Observation 1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Electric field magnitudes vary greatly between regions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22589" y="3460896"/>
            <a:ext cx="3566440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Observation 2</a:t>
            </a:r>
          </a:p>
          <a:p>
            <a:pPr algn="ctr"/>
            <a:r>
              <a:rPr lang="en-US" dirty="0"/>
              <a:t>Waveforms could be affected much differently by the same region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4DAAF2-0E2D-42B6-B38A-F4D58CAE1955}"/>
              </a:ext>
            </a:extLst>
          </p:cNvPr>
          <p:cNvSpPr/>
          <p:nvPr/>
        </p:nvSpPr>
        <p:spPr>
          <a:xfrm>
            <a:off x="4096075" y="3976451"/>
            <a:ext cx="617781" cy="21980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4DAAF2-0E2D-42B6-B38A-F4D58CAE1955}"/>
              </a:ext>
            </a:extLst>
          </p:cNvPr>
          <p:cNvSpPr/>
          <p:nvPr/>
        </p:nvSpPr>
        <p:spPr>
          <a:xfrm>
            <a:off x="3175723" y="3976451"/>
            <a:ext cx="617781" cy="21980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4DAAF2-0E2D-42B6-B38A-F4D58CAE1955}"/>
              </a:ext>
            </a:extLst>
          </p:cNvPr>
          <p:cNvSpPr/>
          <p:nvPr/>
        </p:nvSpPr>
        <p:spPr>
          <a:xfrm>
            <a:off x="94618" y="5507631"/>
            <a:ext cx="8150633" cy="20306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8242E6-5F1F-4F81-8685-C6E80AFDC63E}"/>
              </a:ext>
            </a:extLst>
          </p:cNvPr>
          <p:cNvSpPr/>
          <p:nvPr/>
        </p:nvSpPr>
        <p:spPr>
          <a:xfrm>
            <a:off x="1442457" y="4638128"/>
            <a:ext cx="617781" cy="21980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B48B6C-3F43-489E-A77B-FEED6648B1A2}"/>
              </a:ext>
            </a:extLst>
          </p:cNvPr>
          <p:cNvSpPr/>
          <p:nvPr/>
        </p:nvSpPr>
        <p:spPr>
          <a:xfrm>
            <a:off x="4096074" y="4638128"/>
            <a:ext cx="617781" cy="21980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7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Modeling the Impact of HEMPs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657" y="3413979"/>
            <a:ext cx="3703693" cy="301739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657521" y="6158444"/>
            <a:ext cx="57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[2]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60323" y="1825625"/>
            <a:ext cx="10515600" cy="149194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Find induced voltage on each line: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system topology and resistance parameters to find GIC flow: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reactive power loss at each transformer: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469" y="1825625"/>
            <a:ext cx="1933575" cy="400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9504" y="2408621"/>
            <a:ext cx="1419225" cy="3333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8265" y="2876933"/>
            <a:ext cx="20955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03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ADECE-3800-4240-8E8F-17A0B1F00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HEMP Impacts on Synthetic Grid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94F00-4526-45D8-9DB3-FB26AA0639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12831" y="1464272"/>
            <a:ext cx="4816280" cy="50286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8">
                <a:extLst>
                  <a:ext uri="{FF2B5EF4-FFF2-40B4-BE49-F238E27FC236}">
                    <a16:creationId xmlns:a16="http://schemas.microsoft.com/office/drawing/2014/main" id="{3ABB4149-866E-41EB-959C-8D88AAD6EF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007" y="1690688"/>
                <a:ext cx="5787993" cy="423006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Used 10,000 bus synthetic grid</a:t>
                </a:r>
              </a:p>
              <a:p>
                <a:pPr lvl="1"/>
                <a:r>
                  <a:rPr lang="en-US" dirty="0"/>
                  <a:t>Has 2,381 transformers</a:t>
                </a:r>
              </a:p>
              <a:p>
                <a:r>
                  <a:rPr lang="en-US" dirty="0"/>
                  <a:t>Applied HEMP electric field to center latitude and longitude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46.1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/>
                  <a:t>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−121.6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/>
                  <a:t>W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8">
                <a:extLst>
                  <a:ext uri="{FF2B5EF4-FFF2-40B4-BE49-F238E27FC236}">
                    <a16:creationId xmlns:a16="http://schemas.microsoft.com/office/drawing/2014/main" id="{3ABB4149-866E-41EB-959C-8D88AAD6EF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007" y="1690688"/>
                <a:ext cx="5787993" cy="4230061"/>
              </a:xfrm>
              <a:blipFill>
                <a:blip r:embed="rId3"/>
                <a:stretch>
                  <a:fillRect l="-1897" t="-2305" r="-2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FF9B283-29A0-44CC-B319-B8AD239133CD}"/>
              </a:ext>
            </a:extLst>
          </p:cNvPr>
          <p:cNvSpPr txBox="1"/>
          <p:nvPr/>
        </p:nvSpPr>
        <p:spPr>
          <a:xfrm>
            <a:off x="2245057" y="5773002"/>
            <a:ext cx="436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150km, N1 HEMP electric field under the 1D conductivity model at its peak intensity</a:t>
            </a:r>
          </a:p>
        </p:txBody>
      </p:sp>
    </p:spTree>
    <p:extLst>
      <p:ext uri="{BB962C8B-B14F-4D97-AF65-F5344CB8AC3E}">
        <p14:creationId xmlns:p14="http://schemas.microsoft.com/office/powerpoint/2010/main" val="3486589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841</Words>
  <Application>Microsoft Office PowerPoint</Application>
  <PresentationFormat>Widescreen</PresentationFormat>
  <Paragraphs>128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Office Theme</vt:lpstr>
      <vt:lpstr>Comparing the Impact of HEMP Electric Field Waveforms on a Synthetic Grid</vt:lpstr>
      <vt:lpstr>Outline</vt:lpstr>
      <vt:lpstr>Introduction – HEMP and Grid Impacts</vt:lpstr>
      <vt:lpstr>Background – HEMP Electric Field Waveforms</vt:lpstr>
      <vt:lpstr>Background – Conductivity Models</vt:lpstr>
      <vt:lpstr>Methodology</vt:lpstr>
      <vt:lpstr>Results – Electric Fields Under 1D Model</vt:lpstr>
      <vt:lpstr>Background – Modeling the Impact of HEMPs</vt:lpstr>
      <vt:lpstr>Results – HEMP Impacts on Synthetic Grid</vt:lpstr>
      <vt:lpstr>Results – HEMP Impacts on Synthetic Grid</vt:lpstr>
      <vt:lpstr>PowerPoint Presentation</vt:lpstr>
      <vt:lpstr>Special Thanks</vt:lpstr>
      <vt:lpstr>Extra Slides</vt:lpstr>
      <vt:lpstr>Image Sources</vt:lpstr>
      <vt:lpstr>Background – Conductivity Models</vt:lpstr>
      <vt:lpstr>10,000 bus synthetic case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Sarika Khushalani Solanki</dc:creator>
  <cp:lastModifiedBy>Ray Lee</cp:lastModifiedBy>
  <cp:revision>98</cp:revision>
  <dcterms:created xsi:type="dcterms:W3CDTF">2017-08-03T00:52:40Z</dcterms:created>
  <dcterms:modified xsi:type="dcterms:W3CDTF">2018-09-11T12:50:21Z</dcterms:modified>
</cp:coreProperties>
</file>